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Open Sans Light" charset="1" panose="020B0306030504020204"/>
      <p:regular r:id="rId12"/>
    </p:embeddedFont>
    <p:embeddedFont>
      <p:font typeface="Open Sans Light Bold" charset="1" panose="020B0806030504020204"/>
      <p:regular r:id="rId13"/>
    </p:embeddedFont>
    <p:embeddedFont>
      <p:font typeface="Open Sans Light Italics" charset="1" panose="020B0306030504020204"/>
      <p:regular r:id="rId14"/>
    </p:embeddedFont>
    <p:embeddedFont>
      <p:font typeface="Open Sans Light Bold Italics" charset="1" panose="020B0806030504020204"/>
      <p:regular r:id="rId15"/>
    </p:embeddedFont>
    <p:embeddedFont>
      <p:font typeface="Montserrat" charset="1" panose="00000500000000000000"/>
      <p:regular r:id="rId16"/>
    </p:embeddedFont>
    <p:embeddedFont>
      <p:font typeface="Montserrat Bold" charset="1" panose="00000600000000000000"/>
      <p:regular r:id="rId17"/>
    </p:embeddedFont>
    <p:embeddedFont>
      <p:font typeface="Montserrat Italics" charset="1" panose="00000500000000000000"/>
      <p:regular r:id="rId18"/>
    </p:embeddedFont>
    <p:embeddedFont>
      <p:font typeface="Montserrat Bold Italics" charset="1" panose="000006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Medium Bold" charset="1" panose="00000700000000000000"/>
      <p:regular r:id="rId21"/>
    </p:embeddedFont>
    <p:embeddedFont>
      <p:font typeface="Poppins Medium Italics" charset="1" panose="00000600000000000000"/>
      <p:regular r:id="rId22"/>
    </p:embeddedFont>
    <p:embeddedFont>
      <p:font typeface="Poppins Medium Bold Italics" charset="1" panose="00000700000000000000"/>
      <p:regular r:id="rId23"/>
    </p:embeddedFont>
    <p:embeddedFont>
      <p:font typeface="Poppins" charset="1" panose="00000500000000000000"/>
      <p:regular r:id="rId24"/>
    </p:embeddedFont>
    <p:embeddedFont>
      <p:font typeface="Poppins Bold" charset="1" panose="00000800000000000000"/>
      <p:regular r:id="rId25"/>
    </p:embeddedFont>
    <p:embeddedFont>
      <p:font typeface="Poppins Italics" charset="1" panose="00000500000000000000"/>
      <p:regular r:id="rId26"/>
    </p:embeddedFont>
    <p:embeddedFont>
      <p:font typeface="Poppins Bold Italics" charset="1" panose="000008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THy2THck.mp4>
</file>

<file path=ppt/media/image1.jpeg>
</file>

<file path=ppt/media/image10.png>
</file>

<file path=ppt/media/image11.svg>
</file>

<file path=ppt/media/image12.jpeg>
</file>

<file path=ppt/media/image13.png>
</file>

<file path=ppt/media/image14.svg>
</file>

<file path=ppt/media/image15.jpeg>
</file>

<file path=ppt/media/image16.jpeg>
</file>

<file path=ppt/media/image17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FTHy2THck.mp4" Type="http://schemas.microsoft.com/office/2007/relationships/media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jpeg" Type="http://schemas.openxmlformats.org/officeDocument/2006/relationships/image"/><Relationship Id="rId9" Target="../media/VAFTHy2THck.mp4" Type="http://schemas.openxmlformats.org/officeDocument/2006/relationships/video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jpe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jpe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svg" Type="http://schemas.openxmlformats.org/officeDocument/2006/relationships/image"/><Relationship Id="rId11" Target="../media/image17.jpeg" Type="http://schemas.openxmlformats.org/officeDocument/2006/relationships/image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6.jpe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2.png" Type="http://schemas.openxmlformats.org/officeDocument/2006/relationships/image"/><Relationship Id="rId8" Target="../media/image3.sv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261419" y="2725120"/>
            <a:ext cx="13797470" cy="4836759"/>
            <a:chOff x="0" y="0"/>
            <a:chExt cx="3633902" cy="1273879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3633901" cy="1273879"/>
            </a:xfrm>
            <a:custGeom>
              <a:avLst/>
              <a:gdLst/>
              <a:ahLst/>
              <a:cxnLst/>
              <a:rect r="r" b="b" t="t" l="l"/>
              <a:pathLst>
                <a:path h="1273879" w="3633901">
                  <a:moveTo>
                    <a:pt x="0" y="0"/>
                  </a:moveTo>
                  <a:lnTo>
                    <a:pt x="3633901" y="0"/>
                  </a:lnTo>
                  <a:lnTo>
                    <a:pt x="3633901" y="1273879"/>
                  </a:lnTo>
                  <a:lnTo>
                    <a:pt x="0" y="1273879"/>
                  </a:lnTo>
                  <a:close/>
                </a:path>
              </a:pathLst>
            </a:custGeom>
            <a:solidFill>
              <a:srgbClr val="6AC4EA">
                <a:alpha val="3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520746" y="2987000"/>
            <a:ext cx="13278815" cy="4313001"/>
            <a:chOff x="0" y="0"/>
            <a:chExt cx="3497301" cy="1135934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3497301" cy="1135934"/>
            </a:xfrm>
            <a:custGeom>
              <a:avLst/>
              <a:gdLst/>
              <a:ahLst/>
              <a:cxnLst/>
              <a:rect r="r" b="b" t="t" l="l"/>
              <a:pathLst>
                <a:path h="1135934" w="3497301">
                  <a:moveTo>
                    <a:pt x="0" y="0"/>
                  </a:moveTo>
                  <a:lnTo>
                    <a:pt x="3497301" y="0"/>
                  </a:lnTo>
                  <a:lnTo>
                    <a:pt x="3497301" y="1135934"/>
                  </a:lnTo>
                  <a:lnTo>
                    <a:pt x="0" y="1135934"/>
                  </a:lnTo>
                  <a:close/>
                </a:path>
              </a:pathLst>
            </a:custGeom>
            <a:solidFill>
              <a:srgbClr val="1D1D1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 rot="0">
            <a:off x="17259300" y="84105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rot="0">
            <a:off x="11703671" y="8594895"/>
            <a:ext cx="4355218" cy="0"/>
          </a:xfrm>
          <a:prstGeom prst="line">
            <a:avLst/>
          </a:prstGeom>
          <a:ln cap="rnd" w="28575">
            <a:solidFill>
              <a:srgbClr val="6AC4E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0">
            <a:off x="2261419" y="8594895"/>
            <a:ext cx="4355218" cy="0"/>
          </a:xfrm>
          <a:prstGeom prst="line">
            <a:avLst/>
          </a:prstGeom>
          <a:ln cap="rnd" w="28575">
            <a:solidFill>
              <a:srgbClr val="6AC4E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10565"/>
            <a:ext cx="443372" cy="443372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6718787" y="8442813"/>
            <a:ext cx="4850426" cy="341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4"/>
              </a:lnSpc>
            </a:pPr>
            <a:r>
              <a:rPr lang="en-US" sz="2100" spc="298">
                <a:solidFill>
                  <a:srgbClr val="FFFFFF"/>
                </a:solidFill>
                <a:latin typeface="Poppins"/>
              </a:rPr>
              <a:t>By 64015172 เอกรินทร์ องอาจ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935467" y="3287678"/>
            <a:ext cx="12417065" cy="4384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170"/>
              </a:lnSpc>
            </a:pPr>
            <a:r>
              <a:rPr lang="en-US" sz="12264">
                <a:solidFill>
                  <a:srgbClr val="6AC4EA"/>
                </a:solidFill>
                <a:latin typeface="Poppins Medium Bold"/>
              </a:rPr>
              <a:t> Data Structure </a:t>
            </a:r>
          </a:p>
          <a:p>
            <a:pPr algn="ctr">
              <a:lnSpc>
                <a:spcPts val="1717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3955761" y="6025757"/>
            <a:ext cx="1037647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ฟังก์ชัน FIND ใน Spreadsheet / Excel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087305" y="662940"/>
            <a:ext cx="2893046" cy="576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Poppins Medium Bold"/>
              </a:rPr>
              <a:t>Assignmen 1</a:t>
            </a:r>
          </a:p>
          <a:p>
            <a:pPr algn="r">
              <a:lnSpc>
                <a:spcPts val="2184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610983" y="672465"/>
            <a:ext cx="455311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Data Structure and Algorithm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1C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737286" y="-1825215"/>
            <a:ext cx="11793338" cy="7474028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17259300" y="84105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646765" y="945546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10565"/>
            <a:ext cx="443372" cy="443372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8895761" y="4229490"/>
            <a:ext cx="9371813" cy="605751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78206" y="7035158"/>
            <a:ext cx="5431606" cy="1208532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778206" y="2359800"/>
            <a:ext cx="8592695" cy="180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cs typeface="Poppins Medium Bold"/>
              </a:rPr>
              <a:t>ฟังก์ชัน FIND ใน</a:t>
            </a:r>
            <a:r>
              <a:rPr lang="en-US" sz="6500">
                <a:solidFill>
                  <a:srgbClr val="6AC4EA"/>
                </a:solidFill>
                <a:latin typeface="Poppins Medium Bold"/>
              </a:rPr>
              <a:t> Spreadsheet / Excel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78206" y="4897450"/>
            <a:ext cx="6897693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cs typeface="Montserrat"/>
              </a:rPr>
              <a:t>ฟังก์ชัน FIND จะให้ผลลัพธ์เป็นตัวเลขลำดับของตัวอักขระหรือข้อความที่เราต้องการค้นหาว่าอยู่ลำดับที่เท่าไหร่ในข้อความ</a:t>
            </a:r>
          </a:p>
          <a:p>
            <a:pPr>
              <a:lnSpc>
                <a:spcPts val="3079"/>
              </a:lnSpc>
            </a:pPr>
          </a:p>
          <a:p>
            <a:pPr>
              <a:lnSpc>
                <a:spcPts val="307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3127806" y="681990"/>
            <a:ext cx="3852545" cy="280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โปรแกรม Spreadsheet / Excel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72072" y="9277350"/>
            <a:ext cx="2090841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10983" y="672465"/>
            <a:ext cx="455311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Data Structure and Algorithm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78206" y="6128334"/>
            <a:ext cx="6897693" cy="313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1"/>
              </a:lnSpc>
            </a:pPr>
            <a:r>
              <a:rPr lang="en-US" sz="2299">
                <a:solidFill>
                  <a:srgbClr val="FFFFFF"/>
                </a:solidFill>
                <a:latin typeface="Poppins Medium Bold"/>
              </a:rPr>
              <a:t>FIND(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find_text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, 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within_text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, 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[start_num]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019507" y="7559541"/>
            <a:ext cx="3736063" cy="18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52"/>
              </a:lnSpc>
            </a:pPr>
            <a:r>
              <a:rPr lang="en-US" sz="1300">
                <a:solidFill>
                  <a:srgbClr val="FFFFFF"/>
                </a:solidFill>
                <a:latin typeface="Poppins Medium Bold"/>
              </a:rPr>
              <a:t>=FIND(find_text, within_text, [start_num])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7259300" y="84105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-3253341" y="1778804"/>
            <a:ext cx="11793338" cy="7474028"/>
          </a:xfrm>
          <a:prstGeom prst="rect">
            <a:avLst/>
          </a:prstGeom>
        </p:spPr>
      </p:pic>
      <p:sp>
        <p:nvSpPr>
          <p:cNvPr name="AutoShape 4" id="4"/>
          <p:cNvSpPr/>
          <p:nvPr/>
        </p:nvSpPr>
        <p:spPr>
          <a:xfrm rot="0">
            <a:off x="-646765" y="945546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10565"/>
            <a:ext cx="443372" cy="443372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610983" y="3898029"/>
            <a:ext cx="7120712" cy="4747141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472072" y="9277350"/>
            <a:ext cx="2090841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10983" y="2006800"/>
            <a:ext cx="6897693" cy="951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cs typeface="Poppins Medium Bold"/>
              </a:rPr>
              <a:t>ไวยากรณ์ของ FIND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82659" y="5714895"/>
            <a:ext cx="6897693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argument ที่ 1 </a:t>
            </a:r>
            <a:r>
              <a:rPr lang="en-US" sz="2100">
                <a:solidFill>
                  <a:srgbClr val="6AC4EA"/>
                </a:solidFill>
                <a:latin typeface="Montserrat Bold"/>
              </a:rPr>
              <a:t>find_text</a:t>
            </a:r>
            <a:r>
              <a:rPr lang="en-US" sz="210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100">
                <a:solidFill>
                  <a:srgbClr val="FFFFFF"/>
                </a:solidFill>
                <a:cs typeface="Montserrat"/>
              </a:rPr>
              <a:t>สำหรับกำหนดตัวอักขระหรือข้อความที่ต้องการค้นหา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82659" y="3926604"/>
            <a:ext cx="6897693" cy="313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1"/>
              </a:lnSpc>
            </a:pPr>
            <a:r>
              <a:rPr lang="en-US" sz="2299">
                <a:solidFill>
                  <a:srgbClr val="FFFFFF"/>
                </a:solidFill>
                <a:latin typeface="Poppins Medium Bold"/>
              </a:rPr>
              <a:t>FIND(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find_text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, 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within_text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, 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[start_num]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82659" y="5172075"/>
            <a:ext cx="6649186" cy="313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1"/>
              </a:lnSpc>
            </a:pPr>
            <a:r>
              <a:rPr lang="en-US" sz="2299">
                <a:solidFill>
                  <a:srgbClr val="6AC4EA"/>
                </a:solidFill>
                <a:cs typeface="Poppins Medium Bold"/>
              </a:rPr>
              <a:t>โครงสร้างของ ฟังก์ชัน FIND มี 3 arguments ดังนี้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10983" y="672465"/>
            <a:ext cx="455311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Data Structure and Algorithm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86132" y="681990"/>
            <a:ext cx="3794219" cy="280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ไวยากรณ์ของ FIND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082659" y="6671205"/>
            <a:ext cx="6897693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argument ที่ 2 </a:t>
            </a:r>
            <a:r>
              <a:rPr lang="en-US" sz="2100">
                <a:solidFill>
                  <a:srgbClr val="6AC4EA"/>
                </a:solidFill>
                <a:latin typeface="Montserrat Bold"/>
              </a:rPr>
              <a:t>within_text</a:t>
            </a:r>
            <a:r>
              <a:rPr lang="en-US" sz="210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100">
                <a:solidFill>
                  <a:srgbClr val="FFFFFF"/>
                </a:solidFill>
                <a:cs typeface="Montserrat"/>
              </a:rPr>
              <a:t>สำหรับอ้างอิงที่อยู่ของข้อความที่ต้องการค้นหา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082659" y="7772488"/>
            <a:ext cx="6897693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argument ที่ 3 </a:t>
            </a:r>
            <a:r>
              <a:rPr lang="en-US" sz="2100">
                <a:solidFill>
                  <a:srgbClr val="6AC4EA"/>
                </a:solidFill>
                <a:latin typeface="Montserrat Bold"/>
              </a:rPr>
              <a:t>start_num</a:t>
            </a:r>
            <a:r>
              <a:rPr lang="en-US" sz="210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100">
                <a:solidFill>
                  <a:srgbClr val="FFFFFF"/>
                </a:solidFill>
                <a:cs typeface="Montserrat"/>
              </a:rPr>
              <a:t>สำหรับกำหนดลำดับตัวอักขระหรือตัวอักษรที่จะให้เริ่มค้นหา (หากไม่ใส่ค่าจะเริ่มที่ตัวแรกเสมอ)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737286" y="-1825215"/>
            <a:ext cx="11793338" cy="7474028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17259300" y="84105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646765" y="945546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10565"/>
            <a:ext cx="443372" cy="443372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9737286" y="3141475"/>
            <a:ext cx="7522014" cy="5014676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778206" y="2359800"/>
            <a:ext cx="7365794" cy="951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cs typeface="Poppins Medium Bold"/>
              </a:rPr>
              <a:t>ตัวอย่าง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78206" y="3458072"/>
            <a:ext cx="7102176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ตามตัวอย่างสมมติว่า ต้องการทราบว่าคำว่า "สาย" เป็นลำดับที่เท่าไหร่ในข้อความของ cell A1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72072" y="9277350"/>
            <a:ext cx="2090841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78206" y="5549643"/>
            <a:ext cx="6944881" cy="2956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argument ที่ 1 </a:t>
            </a:r>
            <a:r>
              <a:rPr lang="en-US" sz="2100">
                <a:solidFill>
                  <a:srgbClr val="6AC4EA"/>
                </a:solidFill>
                <a:latin typeface="Montserrat Bold"/>
              </a:rPr>
              <a:t>find_text</a:t>
            </a:r>
            <a:r>
              <a:rPr lang="en-US" sz="2100">
                <a:solidFill>
                  <a:srgbClr val="FFFFFF"/>
                </a:solidFill>
                <a:latin typeface="Montserrat"/>
              </a:rPr>
              <a:t> กำหนดคำว่า "สาย" เพื่อให้ฟังก์ชันค้นหาคำดังกล่าว</a:t>
            </a:r>
          </a:p>
          <a:p>
            <a:pPr>
              <a:lnSpc>
                <a:spcPts val="2940"/>
              </a:lnSpc>
            </a:pPr>
          </a:p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argument ที่ 2 </a:t>
            </a:r>
            <a:r>
              <a:rPr lang="en-US" sz="2100">
                <a:solidFill>
                  <a:srgbClr val="6AC4EA"/>
                </a:solidFill>
                <a:latin typeface="Montserrat Bold"/>
              </a:rPr>
              <a:t>within_text</a:t>
            </a:r>
            <a:r>
              <a:rPr lang="en-US" sz="2100">
                <a:solidFill>
                  <a:srgbClr val="FFFFFF"/>
                </a:solidFill>
                <a:latin typeface="Montserrat"/>
              </a:rPr>
              <a:t> กำหนดที่อยู่ข้อความ  ให้อ้างอิง cell A1 เพื่อให้ฟังก์ชันค้นหาคำว่า "สาย" ใน cell A1</a:t>
            </a:r>
          </a:p>
          <a:p>
            <a:pPr>
              <a:lnSpc>
                <a:spcPts val="2940"/>
              </a:lnSpc>
            </a:pPr>
          </a:p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argument ที่ 3 </a:t>
            </a:r>
            <a:r>
              <a:rPr lang="en-US" sz="2100">
                <a:solidFill>
                  <a:srgbClr val="6AC4EA"/>
                </a:solidFill>
                <a:latin typeface="Montserrat Bold"/>
              </a:rPr>
              <a:t>start_num</a:t>
            </a:r>
            <a:r>
              <a:rPr lang="en-US" sz="2100">
                <a:solidFill>
                  <a:srgbClr val="FFFFFF"/>
                </a:solidFill>
                <a:latin typeface="Montserrat"/>
              </a:rPr>
              <a:t> ไม่ได้กำหนด ดังนั้นสูตรจะเริ่มค้นหาคำว่า "สาย" ตั้งแต่อักขระหรือตัวอักษรแรก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10983" y="672465"/>
            <a:ext cx="455311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Data Structure and Algorithm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186132" y="681990"/>
            <a:ext cx="3794219" cy="280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ฟังก์ชั่น FIND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78206" y="4744332"/>
            <a:ext cx="6897693" cy="313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1"/>
              </a:lnSpc>
            </a:pPr>
            <a:r>
              <a:rPr lang="en-US" sz="2299">
                <a:solidFill>
                  <a:srgbClr val="FFFFFF"/>
                </a:solidFill>
                <a:latin typeface="Poppins Medium Bold"/>
              </a:rPr>
              <a:t>FIND(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find_text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, 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within_text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, 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[start_num]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916497" y="8359836"/>
            <a:ext cx="5163592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FFFFFF"/>
                </a:solidFill>
                <a:cs typeface="Montserrat"/>
              </a:rPr>
              <a:t>ผลลัพธ์ที่ได้คือ 7 หมายถึงว่า คำว่า "สาย" อยู่ลำดับที่ 7 ใน cell A1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4424597" y="-2330528"/>
            <a:ext cx="11793338" cy="747402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10565"/>
            <a:ext cx="443372" cy="443372"/>
          </a:xfrm>
          <a:prstGeom prst="rect">
            <a:avLst/>
          </a:prstGeom>
        </p:spPr>
      </p:pic>
      <p:sp>
        <p:nvSpPr>
          <p:cNvPr name="AutoShape 4" id="4"/>
          <p:cNvSpPr/>
          <p:nvPr/>
        </p:nvSpPr>
        <p:spPr>
          <a:xfrm rot="0">
            <a:off x="-646765" y="945546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062859" y="-2330528"/>
            <a:ext cx="11793338" cy="7474028"/>
          </a:xfrm>
          <a:prstGeom prst="rect">
            <a:avLst/>
          </a:prstGeom>
        </p:spPr>
      </p:pic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3155912" y="4131567"/>
            <a:ext cx="2334960" cy="2021970"/>
            <a:chOff x="0" y="0"/>
            <a:chExt cx="4282440" cy="37084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6AC4EA"/>
            </a:solidFill>
            <a:ln w="12700">
              <a:solidFill>
                <a:srgbClr val="000000"/>
              </a:solidFill>
            </a:ln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490873" y="5002992"/>
            <a:ext cx="3849236" cy="3331339"/>
          </a:xfrm>
          <a:prstGeom prst="rect">
            <a:avLst/>
          </a:prstGeom>
        </p:spPr>
      </p:pic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8"/>
          <a:srcRect l="0" t="47230" r="0" b="8087"/>
          <a:stretch>
            <a:fillRect/>
          </a:stretch>
        </p:blipFill>
        <p:spPr>
          <a:xfrm flipH="false" flipV="false" rot="0">
            <a:off x="3184349" y="2689915"/>
            <a:ext cx="11919303" cy="3550523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4358976" y="1529135"/>
            <a:ext cx="9570049" cy="951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cs typeface="Poppins Medium Bold"/>
              </a:rPr>
              <a:t>รูปแบบการค้นหาของ FIND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72072" y="9277350"/>
            <a:ext cx="2090841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385605" y="6563112"/>
            <a:ext cx="6897693" cy="313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1"/>
              </a:lnSpc>
            </a:pPr>
            <a:r>
              <a:rPr lang="en-US" sz="2299">
                <a:solidFill>
                  <a:srgbClr val="FFFFFF"/>
                </a:solidFill>
                <a:latin typeface="Poppins Medium Bold"/>
              </a:rPr>
              <a:t>FIND(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find_text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, 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within_text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, 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[start_num]</a:t>
            </a:r>
            <a:r>
              <a:rPr lang="en-US" sz="2299">
                <a:solidFill>
                  <a:srgbClr val="FFFFFF"/>
                </a:solidFill>
                <a:latin typeface="Poppins Medium Bold"/>
              </a:rPr>
              <a:t>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81586" y="6984682"/>
            <a:ext cx="202971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Montserrat Bold"/>
              </a:rPr>
              <a:t>=FIND("สาย",A1)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385605" y="7426643"/>
            <a:ext cx="15122516" cy="1470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 spc="-52">
                <a:solidFill>
                  <a:srgbClr val="FFFFFF"/>
                </a:solidFill>
                <a:cs typeface="Montserrat"/>
              </a:rPr>
              <a:t>รูปแบบการค้นหาของ </a:t>
            </a:r>
            <a:r>
              <a:rPr lang="en-US" sz="2100" spc="-52">
                <a:solidFill>
                  <a:srgbClr val="FFFFFF"/>
                </a:solidFill>
                <a:latin typeface="Montserrat Bold"/>
              </a:rPr>
              <a:t>FIND </a:t>
            </a:r>
            <a:r>
              <a:rPr lang="en-US" sz="2100" spc="-52">
                <a:solidFill>
                  <a:srgbClr val="FFFFFF"/>
                </a:solidFill>
                <a:cs typeface="Montserrat"/>
              </a:rPr>
              <a:t>จะใช้ </a:t>
            </a:r>
            <a:r>
              <a:rPr lang="en-US" sz="2100" spc="-52">
                <a:solidFill>
                  <a:srgbClr val="FFFFFF"/>
                </a:solidFill>
                <a:latin typeface="Montserrat Bold"/>
              </a:rPr>
              <a:t>Data Structure </a:t>
            </a:r>
            <a:r>
              <a:rPr lang="en-US" sz="2100" spc="-52">
                <a:solidFill>
                  <a:srgbClr val="FFFFFF"/>
                </a:solidFill>
                <a:cs typeface="Montserrat"/>
              </a:rPr>
              <a:t>แบบ </a:t>
            </a:r>
            <a:r>
              <a:rPr lang="en-US" sz="2100" spc="-52">
                <a:solidFill>
                  <a:srgbClr val="FFFFFF"/>
                </a:solidFill>
                <a:latin typeface="Montserrat Bold"/>
              </a:rPr>
              <a:t>2D Arrary</a:t>
            </a:r>
            <a:r>
              <a:rPr lang="en-US" sz="2100" spc="-52">
                <a:solidFill>
                  <a:srgbClr val="FFFFFF"/>
                </a:solidFill>
                <a:latin typeface="Montserrat"/>
              </a:rPr>
              <a:t> ในการอ้างอิงตำแหน่งของ </a:t>
            </a:r>
            <a:r>
              <a:rPr lang="en-US" sz="2100" spc="-52">
                <a:solidFill>
                  <a:srgbClr val="FFFFFF"/>
                </a:solidFill>
                <a:latin typeface="Montserrat Bold"/>
              </a:rPr>
              <a:t>Column</a:t>
            </a:r>
            <a:r>
              <a:rPr lang="en-US" sz="2100" spc="-52">
                <a:solidFill>
                  <a:srgbClr val="FFFFFF"/>
                </a:solidFill>
                <a:latin typeface="Montserrat"/>
              </a:rPr>
              <a:t> และ </a:t>
            </a:r>
            <a:r>
              <a:rPr lang="en-US" sz="2100" spc="-52">
                <a:solidFill>
                  <a:srgbClr val="FFFFFF"/>
                </a:solidFill>
                <a:latin typeface="Montserrat Bold"/>
              </a:rPr>
              <a:t>Row</a:t>
            </a:r>
            <a:r>
              <a:rPr lang="en-US" sz="2100" spc="-52">
                <a:solidFill>
                  <a:srgbClr val="FFFFFF"/>
                </a:solidFill>
                <a:latin typeface="Montserrat"/>
              </a:rPr>
              <a:t> </a:t>
            </a:r>
          </a:p>
          <a:p>
            <a:pPr>
              <a:lnSpc>
                <a:spcPts val="2940"/>
              </a:lnSpc>
            </a:pPr>
            <a:r>
              <a:rPr lang="en-US" sz="2100" spc="-52">
                <a:solidFill>
                  <a:srgbClr val="FFFFFF"/>
                </a:solidFill>
                <a:cs typeface="Montserrat"/>
              </a:rPr>
              <a:t>ยกตัวอย่าง</a:t>
            </a:r>
            <a:r>
              <a:rPr lang="en-US" sz="2100" spc="-52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100" spc="-52">
                <a:solidFill>
                  <a:srgbClr val="FFFFFF"/>
                </a:solidFill>
                <a:latin typeface="Montserrat Bold"/>
              </a:rPr>
              <a:t>[A1]</a:t>
            </a:r>
            <a:r>
              <a:rPr lang="en-US" sz="2100" spc="-52">
                <a:solidFill>
                  <a:srgbClr val="FFFFFF"/>
                </a:solidFill>
                <a:latin typeface="Montserrat"/>
              </a:rPr>
              <a:t> คือ </a:t>
            </a:r>
            <a:r>
              <a:rPr lang="en-US" sz="2100" spc="-52">
                <a:solidFill>
                  <a:srgbClr val="FFFFFF"/>
                </a:solidFill>
                <a:latin typeface="Montserrat Bold"/>
              </a:rPr>
              <a:t>Array Index[0,0]</a:t>
            </a:r>
          </a:p>
          <a:p>
            <a:pPr>
              <a:lnSpc>
                <a:spcPts val="2940"/>
              </a:lnSpc>
            </a:pPr>
            <a:r>
              <a:rPr lang="en-US" sz="2100" spc="-52">
                <a:solidFill>
                  <a:srgbClr val="FFFFFF"/>
                </a:solidFill>
                <a:cs typeface="Montserrat"/>
              </a:rPr>
              <a:t>และ</a:t>
            </a:r>
            <a:r>
              <a:rPr lang="en-US" sz="2100" spc="-52">
                <a:solidFill>
                  <a:srgbClr val="FFFFFF"/>
                </a:solidFill>
                <a:latin typeface="Montserrat Bold"/>
              </a:rPr>
              <a:t> Algorithm </a:t>
            </a:r>
            <a:r>
              <a:rPr lang="en-US" sz="2100" spc="-52">
                <a:solidFill>
                  <a:srgbClr val="FFFFFF"/>
                </a:solidFill>
                <a:cs typeface="Montserrat"/>
              </a:rPr>
              <a:t>ที่ใช้คือ </a:t>
            </a:r>
            <a:r>
              <a:rPr lang="en-US" sz="2100" spc="-52">
                <a:solidFill>
                  <a:srgbClr val="FFFFFF"/>
                </a:solidFill>
                <a:latin typeface="Montserrat Bold"/>
              </a:rPr>
              <a:t>Linear Search(Sequential search)</a:t>
            </a:r>
            <a:r>
              <a:rPr lang="en-US" sz="2100" spc="-52">
                <a:solidFill>
                  <a:srgbClr val="FFFFFF"/>
                </a:solidFill>
                <a:latin typeface="Montserrat"/>
              </a:rPr>
              <a:t> ในการค้นหาตัวอักขระที่ต้องการว่าอยู่ตำแหน่งที่เท่าไหร่</a:t>
            </a:r>
          </a:p>
          <a:p>
            <a:pPr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3381586" y="8645843"/>
            <a:ext cx="5840611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u="sng">
                <a:solidFill>
                  <a:srgbClr val="FFFFFF"/>
                </a:solidFill>
                <a:latin typeface="Montserrat"/>
              </a:rPr>
              <a:t>The Big O notation for Linear Search is</a:t>
            </a:r>
            <a:r>
              <a:rPr lang="en-US" sz="2100" u="sng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100" u="sng">
                <a:solidFill>
                  <a:srgbClr val="6AC4EA"/>
                </a:solidFill>
                <a:latin typeface="Montserrat Bold"/>
              </a:rPr>
              <a:t>O(n)</a:t>
            </a:r>
            <a:r>
              <a:rPr lang="en-US" sz="2100" u="sng">
                <a:solidFill>
                  <a:srgbClr val="FFFFFF"/>
                </a:solidFill>
                <a:latin typeface="Montserrat"/>
              </a:rPr>
              <a:t>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10983" y="672465"/>
            <a:ext cx="455311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Data Structure and Algorithm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7259300" y="84105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-3379177" y="2010014"/>
            <a:ext cx="11793338" cy="747402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651322" y="3571601"/>
            <a:ext cx="4454392" cy="3855074"/>
          </a:xfrm>
          <a:prstGeom prst="rect">
            <a:avLst/>
          </a:prstGeom>
        </p:spPr>
      </p:pic>
      <p:sp>
        <p:nvSpPr>
          <p:cNvPr name="AutoShape 5" id="5"/>
          <p:cNvSpPr/>
          <p:nvPr/>
        </p:nvSpPr>
        <p:spPr>
          <a:xfrm rot="0">
            <a:off x="-646765" y="945546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10565"/>
            <a:ext cx="443372" cy="443372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10983" y="2592680"/>
            <a:ext cx="6716603" cy="5812915"/>
          </a:xfrm>
          <a:prstGeom prst="rect">
            <a:avLst/>
          </a:prstGeom>
        </p:spPr>
      </p:pic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2223437" y="3121358"/>
            <a:ext cx="5491694" cy="4755559"/>
            <a:chOff x="0" y="0"/>
            <a:chExt cx="4282440" cy="370840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10"/>
              <a:stretch>
                <a:fillRect l="-22299" r="-28316" t="-7795" b="-8086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472072" y="9277350"/>
            <a:ext cx="2090841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6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37286" y="2372401"/>
            <a:ext cx="7007799" cy="2665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cs typeface="Poppins Medium Bold"/>
              </a:rPr>
              <a:t>ข้อดี </a:t>
            </a:r>
            <a:r>
              <a:rPr lang="en-US" sz="6500">
                <a:solidFill>
                  <a:srgbClr val="FF1616"/>
                </a:solidFill>
                <a:cs typeface="Poppins Medium Bold"/>
              </a:rPr>
              <a:t>ข้อเสีย</a:t>
            </a:r>
            <a:r>
              <a:rPr lang="en-US" sz="6500">
                <a:solidFill>
                  <a:srgbClr val="6AC4EA"/>
                </a:solidFill>
                <a:cs typeface="Poppins Medium Bold"/>
              </a:rPr>
              <a:t>ของ</a:t>
            </a:r>
          </a:p>
          <a:p>
            <a:pPr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latin typeface="Poppins Medium Bold"/>
              </a:rPr>
              <a:t>Array</a:t>
            </a:r>
          </a:p>
          <a:p>
            <a:pPr>
              <a:lnSpc>
                <a:spcPts val="676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9737286" y="5132913"/>
            <a:ext cx="7243066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เก็บข้อมูลได้หลากหลายภายในตัวแปรเดียว ทำให้ไม่ต้องประกาศตัวแปรเพิ่ม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การค้นหาข้อมูลทำได้ง่าย โดยใช้ตำแหน่งของ Index ในการค้นหา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37286" y="7188937"/>
            <a:ext cx="7007799" cy="221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Array เป็นการจอง memory ของข้อมูลในตำแหน่งของ address ที่ติดกัน เพราะฉะนั้น การที่จะเอาค่าที่อยู่ลำดับกลาง ๆ ออก จะ เกิดช่องว่างระหว่าง address ซึ่งถ้าจะให้เรียง index ใหม่ ก็ต้องขยับข้อมูลเอาไปแทนที่ข้อมูลเดิมที่เอาออก </a:t>
            </a:r>
            <a:r>
              <a:rPr lang="en-US" sz="2100">
                <a:solidFill>
                  <a:srgbClr val="FFFFFF"/>
                </a:solidFill>
                <a:cs typeface="Montserrat"/>
              </a:rPr>
              <a:t>ถ้าข้อมูลยาวมากๆ การขยับแต่ละครั้งมันจะเปลือง performance มากๆ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37286" y="4695314"/>
            <a:ext cx="3566204" cy="313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1"/>
              </a:lnSpc>
            </a:pPr>
            <a:r>
              <a:rPr lang="en-US" sz="2299">
                <a:solidFill>
                  <a:srgbClr val="6AC4EA"/>
                </a:solidFill>
                <a:cs typeface="Poppins Medium Bold"/>
              </a:rPr>
              <a:t>ข้อดี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37286" y="6751338"/>
            <a:ext cx="3566204" cy="608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1"/>
              </a:lnSpc>
            </a:pPr>
            <a:r>
              <a:rPr lang="en-US" sz="2299">
                <a:solidFill>
                  <a:srgbClr val="FF1616"/>
                </a:solidFill>
                <a:cs typeface="Poppins Medium Bold"/>
              </a:rPr>
              <a:t>ข้อเสีย</a:t>
            </a:r>
          </a:p>
          <a:p>
            <a:pPr>
              <a:lnSpc>
                <a:spcPts val="2391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610983" y="672465"/>
            <a:ext cx="455311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Data Structure and Algorithm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186132" y="681990"/>
            <a:ext cx="3794219" cy="280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ข้อดี ข้อเสีย ของ Array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7259300" y="84105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-3379177" y="2010014"/>
            <a:ext cx="11793338" cy="747402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651322" y="3571601"/>
            <a:ext cx="4454392" cy="3855074"/>
          </a:xfrm>
          <a:prstGeom prst="rect">
            <a:avLst/>
          </a:prstGeom>
        </p:spPr>
      </p:pic>
      <p:sp>
        <p:nvSpPr>
          <p:cNvPr name="AutoShape 5" id="5"/>
          <p:cNvSpPr/>
          <p:nvPr/>
        </p:nvSpPr>
        <p:spPr>
          <a:xfrm rot="0">
            <a:off x="-646765" y="945546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10565"/>
            <a:ext cx="443372" cy="443372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10983" y="2592680"/>
            <a:ext cx="6716603" cy="5812915"/>
          </a:xfrm>
          <a:prstGeom prst="rect">
            <a:avLst/>
          </a:prstGeom>
        </p:spPr>
      </p:pic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2223437" y="3121358"/>
            <a:ext cx="5491694" cy="4755559"/>
            <a:chOff x="0" y="0"/>
            <a:chExt cx="4282440" cy="370840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10"/>
              <a:stretch>
                <a:fillRect l="-22299" r="-28316" t="-7795" b="-8086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472072" y="9277350"/>
            <a:ext cx="2090841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7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37286" y="2372401"/>
            <a:ext cx="7007799" cy="2665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cs typeface="Poppins Medium Bold"/>
              </a:rPr>
              <a:t>ข้อดี </a:t>
            </a:r>
            <a:r>
              <a:rPr lang="en-US" sz="6500">
                <a:solidFill>
                  <a:srgbClr val="FF1616"/>
                </a:solidFill>
                <a:cs typeface="Poppins Medium Bold"/>
              </a:rPr>
              <a:t>ข้อเสีย</a:t>
            </a:r>
            <a:r>
              <a:rPr lang="en-US" sz="6500">
                <a:solidFill>
                  <a:srgbClr val="6AC4EA"/>
                </a:solidFill>
                <a:cs typeface="Poppins Medium Bold"/>
              </a:rPr>
              <a:t>ของ</a:t>
            </a:r>
          </a:p>
          <a:p>
            <a:pPr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latin typeface="Poppins Medium Bold"/>
              </a:rPr>
              <a:t>Linear Search</a:t>
            </a:r>
          </a:p>
          <a:p>
            <a:pPr>
              <a:lnSpc>
                <a:spcPts val="676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9737286" y="5132913"/>
            <a:ext cx="7243066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ข้อมูลที่ต้องการหาอยู่ลำดับแรกๆ การค้นหาจะทำได้รวดเร็ว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ข้อมูลที่ต้องการค้นหาไม่จำเป็นต้องเป็นข้อมูลที่เรียงลำดับก็สามารถค้นหาได้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37286" y="7267464"/>
            <a:ext cx="7007799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ต้องไล่หาทีละตัว ตั้งแต่ตัวแรกไปถึงตัวสุดท้าย หากมีข้อมูลจำนวนมาก และผลลัพธ์ที่ต้องการอยู่ลำดับท้ายๆ จะทำให้การค้นหาข้อมูลนั้นช้า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37286" y="4695314"/>
            <a:ext cx="3566204" cy="313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1"/>
              </a:lnSpc>
            </a:pPr>
            <a:r>
              <a:rPr lang="en-US" sz="2299">
                <a:solidFill>
                  <a:srgbClr val="6AC4EA"/>
                </a:solidFill>
                <a:cs typeface="Poppins Medium Bold"/>
              </a:rPr>
              <a:t>ข้อดี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37286" y="6829865"/>
            <a:ext cx="3566204" cy="608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1"/>
              </a:lnSpc>
            </a:pPr>
            <a:r>
              <a:rPr lang="en-US" sz="2299">
                <a:solidFill>
                  <a:srgbClr val="FF1616"/>
                </a:solidFill>
                <a:cs typeface="Poppins Medium Bold"/>
              </a:rPr>
              <a:t>ข้อเสีย</a:t>
            </a:r>
          </a:p>
          <a:p>
            <a:pPr>
              <a:lnSpc>
                <a:spcPts val="2391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610983" y="672465"/>
            <a:ext cx="455311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Data Structure and Algorithm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186132" y="681990"/>
            <a:ext cx="3794219" cy="280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ข้อดี ข้อเสีย ของ Linear Search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D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885858" y="2237364"/>
            <a:ext cx="6715861" cy="5812272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-1273471" y="2765983"/>
            <a:ext cx="5491086" cy="4755033"/>
            <a:chOff x="0" y="0"/>
            <a:chExt cx="4282440" cy="37084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14987" r="-14987" t="0" b="0"/>
              </a:stretch>
            </a:blip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5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247331" y="6238270"/>
            <a:ext cx="11793338" cy="7474028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4424597" y="-2330528"/>
            <a:ext cx="11793338" cy="747402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10565"/>
            <a:ext cx="443372" cy="443372"/>
          </a:xfrm>
          <a:prstGeom prst="rect">
            <a:avLst/>
          </a:prstGeom>
        </p:spPr>
      </p:pic>
      <p:sp>
        <p:nvSpPr>
          <p:cNvPr name="AutoShape 8" id="8"/>
          <p:cNvSpPr/>
          <p:nvPr/>
        </p:nvSpPr>
        <p:spPr>
          <a:xfrm rot="0">
            <a:off x="-646765" y="945546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112250" y="5171013"/>
            <a:ext cx="4196116" cy="3631548"/>
          </a:xfrm>
          <a:prstGeom prst="rect">
            <a:avLst/>
          </a:prstGeom>
        </p:spPr>
      </p:pic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4494874" y="5501298"/>
            <a:ext cx="3430869" cy="2970978"/>
            <a:chOff x="0" y="0"/>
            <a:chExt cx="4282440" cy="3708400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11"/>
              <a:stretch>
                <a:fillRect l="-14865" r="-14865" t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472072" y="9277350"/>
            <a:ext cx="2090841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Page 8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81447" y="2655400"/>
            <a:ext cx="7412898" cy="951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60"/>
              </a:lnSpc>
            </a:pPr>
            <a:r>
              <a:rPr lang="en-US" sz="6500">
                <a:solidFill>
                  <a:srgbClr val="6AC4EA"/>
                </a:solidFill>
                <a:cs typeface="Poppins Medium Bold"/>
              </a:rPr>
              <a:t>สรุป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81447" y="4934009"/>
            <a:ext cx="6897693" cy="2956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ข้อดีโครงสร้างข้อมูลแบบ Array คือ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เก็บข้อมูลได้หลากหลายภายในตัวแปรเดียว ทำให้ไม่ต้องประกาศตัวแปรเพิ่ม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การค้นหาข้อมูลทำได้ง่าย โดยใช้ตำแหน่งของ Index ในการค้นหา</a:t>
            </a:r>
          </a:p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ข้อดี Algorithm แบบ Linear Searceh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ข้อมูลที่ต้องการหาอยู่ลำดับแรกๆ การค้นหาจะทำได้รวดเร็ว</a:t>
            </a:r>
          </a:p>
          <a:p>
            <a:pPr>
              <a:lnSpc>
                <a:spcPts val="294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81447" y="3944196"/>
            <a:ext cx="6257523" cy="608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1"/>
              </a:lnSpc>
            </a:pPr>
            <a:r>
              <a:rPr lang="en-US" sz="2299">
                <a:solidFill>
                  <a:srgbClr val="6AC4EA"/>
                </a:solidFill>
                <a:latin typeface="Poppins Medium Bold"/>
              </a:rPr>
              <a:t>Data Structure ที่ใช้เป็นแบบ 2D Arrary</a:t>
            </a:r>
          </a:p>
          <a:p>
            <a:pPr>
              <a:lnSpc>
                <a:spcPts val="2391"/>
              </a:lnSpc>
            </a:pPr>
            <a:r>
              <a:rPr lang="en-US" sz="2299">
                <a:solidFill>
                  <a:srgbClr val="6AC4EA"/>
                </a:solidFill>
                <a:latin typeface="Poppins Medium Bold"/>
              </a:rPr>
              <a:t>Algorithm ที่ใช้คือ</a:t>
            </a:r>
            <a:r>
              <a:rPr lang="en-US" sz="2299">
                <a:solidFill>
                  <a:srgbClr val="6AC4EA"/>
                </a:solidFill>
                <a:latin typeface="Poppins Medium"/>
              </a:rPr>
              <a:t> </a:t>
            </a:r>
            <a:r>
              <a:rPr lang="en-US" sz="2299">
                <a:solidFill>
                  <a:srgbClr val="6AC4EA"/>
                </a:solidFill>
                <a:latin typeface="Poppins Medium Bold"/>
              </a:rPr>
              <a:t>Linear Search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81740" y="3332246"/>
            <a:ext cx="2982609" cy="1470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cs typeface="Montserrat"/>
              </a:rPr>
              <a:t>จะให้ผลลัพธ์เป็นตัวเลขลำดับของตัวอักขระหรือข้อความที่เราต้องการค้นหาว่าอยู่ลำดับที่เท่าไหร่ในข้อความ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181740" y="2863109"/>
            <a:ext cx="2580239" cy="507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35"/>
              </a:lnSpc>
            </a:pPr>
            <a:r>
              <a:rPr lang="en-US" sz="3399">
                <a:solidFill>
                  <a:srgbClr val="6AC4EA"/>
                </a:solidFill>
                <a:cs typeface="Poppins Medium Bold"/>
              </a:rPr>
              <a:t>ฟังก์ชั่น FIND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10983" y="672465"/>
            <a:ext cx="455311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Data Structure and Algorithm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81447" y="8011536"/>
            <a:ext cx="5840611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u="sng">
                <a:solidFill>
                  <a:srgbClr val="FFFFFF"/>
                </a:solidFill>
                <a:latin typeface="Montserrat"/>
              </a:rPr>
              <a:t>The Big O notation for Linear Search is</a:t>
            </a:r>
            <a:r>
              <a:rPr lang="en-US" sz="2100" u="sng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100" u="sng">
                <a:solidFill>
                  <a:srgbClr val="6AC4EA"/>
                </a:solidFill>
                <a:latin typeface="Montserrat Bold"/>
              </a:rPr>
              <a:t>O(n)</a:t>
            </a:r>
            <a:r>
              <a:rPr lang="en-US" sz="2100" u="sng">
                <a:solidFill>
                  <a:srgbClr val="FFFFFF"/>
                </a:solidFill>
                <a:latin typeface="Montserrat"/>
              </a:rPr>
              <a:t>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261419" y="2725120"/>
            <a:ext cx="13797470" cy="4836759"/>
            <a:chOff x="0" y="0"/>
            <a:chExt cx="3633902" cy="1273879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3633901" cy="1273879"/>
            </a:xfrm>
            <a:custGeom>
              <a:avLst/>
              <a:gdLst/>
              <a:ahLst/>
              <a:cxnLst/>
              <a:rect r="r" b="b" t="t" l="l"/>
              <a:pathLst>
                <a:path h="1273879" w="3633901">
                  <a:moveTo>
                    <a:pt x="0" y="0"/>
                  </a:moveTo>
                  <a:lnTo>
                    <a:pt x="3633901" y="0"/>
                  </a:lnTo>
                  <a:lnTo>
                    <a:pt x="3633901" y="1273879"/>
                  </a:lnTo>
                  <a:lnTo>
                    <a:pt x="0" y="1273879"/>
                  </a:lnTo>
                  <a:close/>
                </a:path>
              </a:pathLst>
            </a:custGeom>
            <a:solidFill>
              <a:srgbClr val="6AC4EA">
                <a:alpha val="3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520746" y="2987000"/>
            <a:ext cx="13278815" cy="4313001"/>
            <a:chOff x="0" y="0"/>
            <a:chExt cx="3497301" cy="1135934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3497301" cy="1135934"/>
            </a:xfrm>
            <a:custGeom>
              <a:avLst/>
              <a:gdLst/>
              <a:ahLst/>
              <a:cxnLst/>
              <a:rect r="r" b="b" t="t" l="l"/>
              <a:pathLst>
                <a:path h="1135934" w="3497301">
                  <a:moveTo>
                    <a:pt x="0" y="0"/>
                  </a:moveTo>
                  <a:lnTo>
                    <a:pt x="3497301" y="0"/>
                  </a:lnTo>
                  <a:lnTo>
                    <a:pt x="3497301" y="1135934"/>
                  </a:lnTo>
                  <a:lnTo>
                    <a:pt x="0" y="1135934"/>
                  </a:lnTo>
                  <a:close/>
                </a:path>
              </a:pathLst>
            </a:custGeom>
            <a:solidFill>
              <a:srgbClr val="1D1D1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 rot="0">
            <a:off x="17259300" y="841058"/>
            <a:ext cx="1675465" cy="0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rot="0">
            <a:off x="11703671" y="8594895"/>
            <a:ext cx="4355218" cy="0"/>
          </a:xfrm>
          <a:prstGeom prst="line">
            <a:avLst/>
          </a:prstGeom>
          <a:ln cap="rnd" w="28575">
            <a:solidFill>
              <a:srgbClr val="6AC4E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0">
            <a:off x="2261419" y="8594895"/>
            <a:ext cx="4355218" cy="0"/>
          </a:xfrm>
          <a:prstGeom prst="line">
            <a:avLst/>
          </a:prstGeom>
          <a:ln cap="rnd" w="28575">
            <a:solidFill>
              <a:srgbClr val="6AC4E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10565"/>
            <a:ext cx="443372" cy="443372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6718787" y="8442813"/>
            <a:ext cx="4850426" cy="665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4"/>
              </a:lnSpc>
            </a:pPr>
            <a:r>
              <a:rPr lang="en-US" sz="2100" spc="298">
                <a:solidFill>
                  <a:srgbClr val="FFFFFF"/>
                </a:solidFill>
                <a:latin typeface="Poppins"/>
              </a:rPr>
              <a:t>2565/1 Data Structure and Algorithm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935467" y="3217383"/>
            <a:ext cx="12417065" cy="2212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170"/>
              </a:lnSpc>
            </a:pPr>
            <a:r>
              <a:rPr lang="en-US" sz="12264">
                <a:solidFill>
                  <a:srgbClr val="6AC4EA"/>
                </a:solidFill>
                <a:latin typeface="Poppins Medium Bold"/>
              </a:rPr>
              <a:t>Thank You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55761" y="5805544"/>
            <a:ext cx="1037647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Assignment : Data Structure ในระบบต่างๆ</a:t>
            </a:r>
            <a:r>
              <a:rPr lang="en-US" sz="2100">
                <a:solidFill>
                  <a:srgbClr val="FFFFFF"/>
                </a:solidFill>
                <a:latin typeface="Montserrat"/>
              </a:rPr>
              <a:t>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087305" y="662940"/>
            <a:ext cx="2893046" cy="29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Poppins Medium Bold"/>
              </a:rPr>
              <a:t>Thank You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10983" y="672465"/>
            <a:ext cx="455311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 Classic"/>
              </a:rPr>
              <a:t>Data Structure and Algorithm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DAFTHm7QQds</dc:identifier>
  <dcterms:modified xsi:type="dcterms:W3CDTF">2011-08-01T06:04:30Z</dcterms:modified>
  <cp:revision>1</cp:revision>
  <dc:title>สำเนาของ Blue and Black Modern Coding School Presentation</dc:title>
</cp:coreProperties>
</file>

<file path=docProps/thumbnail.jpeg>
</file>